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259" r:id="rId4"/>
    <p:sldId id="258" r:id="rId5"/>
    <p:sldId id="260" r:id="rId6"/>
    <p:sldId id="265" r:id="rId7"/>
    <p:sldId id="267" r:id="rId8"/>
    <p:sldId id="269" r:id="rId9"/>
    <p:sldId id="262" r:id="rId10"/>
    <p:sldId id="263" r:id="rId11"/>
    <p:sldId id="261" r:id="rId12"/>
    <p:sldId id="266" r:id="rId13"/>
    <p:sldId id="264" r:id="rId14"/>
    <p:sldId id="268" r:id="rId15"/>
    <p:sldId id="270" r:id="rId16"/>
    <p:sldId id="271" r:id="rId17"/>
    <p:sldId id="273" r:id="rId18"/>
    <p:sldId id="274" r:id="rId19"/>
    <p:sldId id="277" r:id="rId20"/>
    <p:sldId id="275" r:id="rId21"/>
    <p:sldId id="276" r:id="rId22"/>
    <p:sldId id="279" r:id="rId23"/>
    <p:sldId id="29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5" r:id="rId38"/>
    <p:sldId id="296" r:id="rId39"/>
    <p:sldId id="297" r:id="rId40"/>
    <p:sldId id="299" r:id="rId41"/>
    <p:sldId id="298" r:id="rId42"/>
    <p:sldId id="302" r:id="rId43"/>
    <p:sldId id="303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98" r:id="rId60"/>
    <p:sldId id="399" r:id="rId61"/>
    <p:sldId id="400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9" r:id="rId81"/>
    <p:sldId id="337" r:id="rId82"/>
    <p:sldId id="338" r:id="rId83"/>
    <p:sldId id="340" r:id="rId84"/>
    <p:sldId id="341" r:id="rId85"/>
    <p:sldId id="342" r:id="rId86"/>
    <p:sldId id="347" r:id="rId87"/>
    <p:sldId id="343" r:id="rId88"/>
    <p:sldId id="344" r:id="rId89"/>
    <p:sldId id="345" r:id="rId90"/>
    <p:sldId id="346" r:id="rId91"/>
    <p:sldId id="348" r:id="rId92"/>
    <p:sldId id="349" r:id="rId93"/>
    <p:sldId id="350" r:id="rId94"/>
    <p:sldId id="351" r:id="rId95"/>
    <p:sldId id="354" r:id="rId96"/>
    <p:sldId id="355" r:id="rId97"/>
    <p:sldId id="356" r:id="rId98"/>
    <p:sldId id="357" r:id="rId99"/>
    <p:sldId id="358" r:id="rId100"/>
    <p:sldId id="401" r:id="rId101"/>
    <p:sldId id="360" r:id="rId102"/>
    <p:sldId id="362" r:id="rId103"/>
    <p:sldId id="361" r:id="rId104"/>
    <p:sldId id="363" r:id="rId105"/>
    <p:sldId id="364" r:id="rId106"/>
    <p:sldId id="368" r:id="rId107"/>
    <p:sldId id="366" r:id="rId108"/>
    <p:sldId id="367" r:id="rId109"/>
    <p:sldId id="369" r:id="rId110"/>
    <p:sldId id="370" r:id="rId111"/>
    <p:sldId id="371" r:id="rId112"/>
    <p:sldId id="372" r:id="rId113"/>
    <p:sldId id="376" r:id="rId114"/>
    <p:sldId id="373" r:id="rId115"/>
    <p:sldId id="374" r:id="rId116"/>
    <p:sldId id="375" r:id="rId117"/>
    <p:sldId id="377" r:id="rId118"/>
    <p:sldId id="378" r:id="rId119"/>
    <p:sldId id="379" r:id="rId120"/>
    <p:sldId id="380" r:id="rId121"/>
    <p:sldId id="381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4" autoAdjust="0"/>
  </p:normalViewPr>
  <p:slideViewPr>
    <p:cSldViewPr>
      <p:cViewPr>
        <p:scale>
          <a:sx n="60" d="100"/>
          <a:sy n="60" d="100"/>
        </p:scale>
        <p:origin x="-164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A550-E0B8-46A4-A6D8-069E9B612C3C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7FDAB-344D-4CF9-8AAF-04D57C93A69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20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3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54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7FDAB-344D-4CF9-8AAF-04D57C93A691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4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1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82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8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6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5D80-9F65-433D-8644-C8D18C3CFA99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ADC7D-58AD-4882-B077-61A6B8422E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96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9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2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0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9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12.e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5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8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20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24.emf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Excel_Worksheet30.xlsx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7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3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iki.ds.unipi.gr/download/attachments/44367916/worddav7d4d726ede785156a3cec903f0b1242d.png?version=1&amp;modificationDate=1499334293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1" y="144882"/>
            <a:ext cx="6406784" cy="65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4644008" y="186148"/>
            <a:ext cx="3024336" cy="82532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6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ESPD-EDM-02.00.00-asciidoc\espd-data-model\docs\src\main\asciidoc\images\PaymentOfTaxes_EO_mock-up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5" y="404664"/>
            <a:ext cx="8526463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779912" y="2564904"/>
            <a:ext cx="5184576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1301387" y="27643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group of property is shown only if the answer to the previous QUESTION is ‘No’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3389619" y="3501008"/>
            <a:ext cx="390293" cy="1996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Elipse"/>
          <p:cNvSpPr/>
          <p:nvPr/>
        </p:nvSpPr>
        <p:spPr>
          <a:xfrm>
            <a:off x="8820472" y="320544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20472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8770210" y="362925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10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47943" y="1772816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31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5939"/>
              </p:ext>
            </p:extLst>
          </p:nvPr>
        </p:nvGraphicFramePr>
        <p:xfrm>
          <a:off x="-1332656" y="1196752"/>
          <a:ext cx="11895530" cy="319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3" name="Worksheet" r:id="rId3" imgW="13515939" imgH="3628987" progId="Excel.Sheet.12">
                  <p:embed/>
                </p:oleObj>
              </mc:Choice>
              <mc:Fallback>
                <p:oleObj name="Worksheet" r:id="rId3" imgW="13515939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2656" y="1196752"/>
                        <a:ext cx="11895530" cy="319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410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u_references_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620688"/>
            <a:ext cx="97821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9230863" y="35384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30863" y="42855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451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u_references_eo_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107504"/>
            <a:ext cx="114681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1032167" y="592580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1032168" y="635785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92918" y="117204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77152" y="16463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76714" y="21328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92480" y="263691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92480" y="30864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08246" y="364502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92480" y="41666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08246" y="45266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852004" y="4493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37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2545"/>
              </p:ext>
            </p:extLst>
          </p:nvPr>
        </p:nvGraphicFramePr>
        <p:xfrm>
          <a:off x="-396552" y="548680"/>
          <a:ext cx="9816752" cy="5695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Worksheet" r:id="rId3" imgW="17087797" imgH="9915470" progId="Excel.Sheet.12">
                  <p:embed/>
                </p:oleObj>
              </mc:Choice>
              <mc:Fallback>
                <p:oleObj name="Worksheet" r:id="rId3" imgW="17087797" imgH="99154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96552" y="548680"/>
                        <a:ext cx="9816752" cy="5695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6397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38158" r="9847" b="6250"/>
          <a:stretch/>
        </p:blipFill>
        <p:spPr bwMode="auto">
          <a:xfrm>
            <a:off x="-900608" y="1124744"/>
            <a:ext cx="10635915" cy="406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779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5132" r="10489" b="12171"/>
          <a:stretch/>
        </p:blipFill>
        <p:spPr bwMode="auto">
          <a:xfrm>
            <a:off x="-756592" y="836712"/>
            <a:ext cx="10467473" cy="53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612561" y="13407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12560" y="198884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32777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44471"/>
              </p:ext>
            </p:extLst>
          </p:nvPr>
        </p:nvGraphicFramePr>
        <p:xfrm>
          <a:off x="-252536" y="1484784"/>
          <a:ext cx="9888794" cy="347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Worksheet" r:id="rId3" imgW="8705863" imgH="3057538" progId="Excel.Sheet.12">
                  <p:embed/>
                </p:oleObj>
              </mc:Choice>
              <mc:Fallback>
                <p:oleObj name="Worksheet" r:id="rId3" imgW="870586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1484784"/>
                        <a:ext cx="9888794" cy="347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243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04879" y="306896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15460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04" y="-531440"/>
            <a:ext cx="10001250" cy="92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9710680" y="229213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710680" y="273079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710680" y="314096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710680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8" name="17 Elipse"/>
          <p:cNvSpPr/>
          <p:nvPr/>
        </p:nvSpPr>
        <p:spPr>
          <a:xfrm>
            <a:off x="9710680" y="393305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710680" y="509438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20" name="19 Elipse"/>
          <p:cNvSpPr/>
          <p:nvPr/>
        </p:nvSpPr>
        <p:spPr>
          <a:xfrm>
            <a:off x="9710680" y="553078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21" name="20 Elipse"/>
          <p:cNvSpPr/>
          <p:nvPr/>
        </p:nvSpPr>
        <p:spPr>
          <a:xfrm>
            <a:off x="9710680" y="589082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670773" y="58575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10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710680" y="14127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4" name="23 Elipse"/>
          <p:cNvSpPr/>
          <p:nvPr/>
        </p:nvSpPr>
        <p:spPr>
          <a:xfrm>
            <a:off x="9710680" y="1928707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26" name="25 Elipse"/>
          <p:cNvSpPr/>
          <p:nvPr/>
        </p:nvSpPr>
        <p:spPr>
          <a:xfrm>
            <a:off x="9710680" y="632286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670773" y="62895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11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45675"/>
              </p:ext>
            </p:extLst>
          </p:nvPr>
        </p:nvGraphicFramePr>
        <p:xfrm>
          <a:off x="387490" y="-1251520"/>
          <a:ext cx="8735094" cy="870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Worksheet" r:id="rId3" imgW="9753504" imgH="9724897" progId="Excel.Sheet.12">
                  <p:embed/>
                </p:oleObj>
              </mc:Choice>
              <mc:Fallback>
                <p:oleObj name="Worksheet" r:id="rId3" imgW="9753504" imgH="9724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490" y="-1251520"/>
                        <a:ext cx="8735094" cy="870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4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610922"/>
            <a:ext cx="116871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-1791274" y="1804944"/>
            <a:ext cx="11600604" cy="496742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5 CuadroTexto"/>
          <p:cNvSpPr txBox="1"/>
          <p:nvPr/>
        </p:nvSpPr>
        <p:spPr>
          <a:xfrm>
            <a:off x="9900592" y="1844824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EU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-1750752" y="2492896"/>
            <a:ext cx="11600604" cy="86409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9864907" y="2728656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-1764704" y="3356992"/>
            <a:ext cx="11600604" cy="115212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9 CuadroTexto"/>
          <p:cNvSpPr txBox="1"/>
          <p:nvPr/>
        </p:nvSpPr>
        <p:spPr>
          <a:xfrm>
            <a:off x="9850955" y="3707740"/>
            <a:ext cx="18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-1764704" y="4509120"/>
            <a:ext cx="11600604" cy="93610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11 CuadroTexto"/>
          <p:cNvSpPr txBox="1"/>
          <p:nvPr/>
        </p:nvSpPr>
        <p:spPr>
          <a:xfrm>
            <a:off x="9850955" y="4753610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III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-1764704" y="5445224"/>
            <a:ext cx="11600604" cy="1080120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13 CuadroTexto"/>
          <p:cNvSpPr txBox="1"/>
          <p:nvPr/>
        </p:nvSpPr>
        <p:spPr>
          <a:xfrm>
            <a:off x="9850955" y="5795972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FI </a:t>
            </a:r>
            <a:r>
              <a:rPr lang="en-GB" b="1" dirty="0" err="1" smtClean="0">
                <a:solidFill>
                  <a:srgbClr val="00B050"/>
                </a:solidFill>
              </a:rPr>
              <a:t>PoT</a:t>
            </a:r>
            <a:r>
              <a:rPr lang="en-GB" b="1" dirty="0" smtClean="0">
                <a:solidFill>
                  <a:srgbClr val="00B050"/>
                </a:solidFill>
              </a:rPr>
              <a:t> Criterion IV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14 Elipse"/>
          <p:cNvSpPr/>
          <p:nvPr/>
        </p:nvSpPr>
        <p:spPr>
          <a:xfrm>
            <a:off x="9662911" y="212532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684568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9" name="18 Elipse"/>
          <p:cNvSpPr/>
          <p:nvPr/>
        </p:nvSpPr>
        <p:spPr>
          <a:xfrm>
            <a:off x="9684568" y="414908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20" name="19 Elipse"/>
          <p:cNvSpPr/>
          <p:nvPr/>
        </p:nvSpPr>
        <p:spPr>
          <a:xfrm>
            <a:off x="9684568" y="51496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21" name="20 Elipse"/>
          <p:cNvSpPr/>
          <p:nvPr/>
        </p:nvSpPr>
        <p:spPr>
          <a:xfrm>
            <a:off x="9684568" y="62373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153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9806" r="2865" b="15194"/>
          <a:stretch/>
        </p:blipFill>
        <p:spPr bwMode="auto">
          <a:xfrm>
            <a:off x="-1324303" y="488730"/>
            <a:ext cx="12029089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60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0" t="37997" r="9990" b="28167"/>
          <a:stretch/>
        </p:blipFill>
        <p:spPr bwMode="auto">
          <a:xfrm>
            <a:off x="-684584" y="1844824"/>
            <a:ext cx="10531365" cy="247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694914" y="206650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8498"/>
              </p:ext>
            </p:extLst>
          </p:nvPr>
        </p:nvGraphicFramePr>
        <p:xfrm>
          <a:off x="0" y="2662238"/>
          <a:ext cx="9144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Worksheet" r:id="rId3" imgW="9143977" imgH="1533493" progId="Excel.Sheet.12">
                  <p:embed/>
                </p:oleObj>
              </mc:Choice>
              <mc:Fallback>
                <p:oleObj name="Worksheet" r:id="rId3" imgW="9143977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62238"/>
                        <a:ext cx="9144000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305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16163" r="9850" b="50862"/>
          <a:stretch/>
        </p:blipFill>
        <p:spPr bwMode="auto">
          <a:xfrm>
            <a:off x="-756592" y="1628800"/>
            <a:ext cx="10578662" cy="241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28750"/>
            <a:ext cx="97821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1053" y="4353229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73123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547813"/>
            <a:ext cx="9925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68982" y="407707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982" y="357301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533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93337"/>
              </p:ext>
            </p:extLst>
          </p:nvPr>
        </p:nvGraphicFramePr>
        <p:xfrm>
          <a:off x="-828600" y="1268760"/>
          <a:ext cx="11066245" cy="42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Worksheet" r:id="rId3" imgW="8525003" imgH="3248111" progId="Excel.Sheet.12">
                  <p:embed/>
                </p:oleObj>
              </mc:Choice>
              <mc:Fallback>
                <p:oleObj name="Worksheet" r:id="rId3" imgW="8525003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1268760"/>
                        <a:ext cx="11066245" cy="4216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073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4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0259" r="9849" b="19612"/>
          <a:stretch/>
        </p:blipFill>
        <p:spPr bwMode="auto">
          <a:xfrm>
            <a:off x="-756592" y="980728"/>
            <a:ext cx="10610193" cy="439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48783" y="170080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48783" y="11967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648783" y="21503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648783" y="256666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42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" y="5752"/>
            <a:ext cx="9839325" cy="996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2822151" y="3429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5580112" y="34426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236399" y="46456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45" y="2324372"/>
            <a:ext cx="228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090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594059"/>
              </p:ext>
            </p:extLst>
          </p:nvPr>
        </p:nvGraphicFramePr>
        <p:xfrm>
          <a:off x="-540568" y="1052736"/>
          <a:ext cx="10085700" cy="4288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Worksheet" r:id="rId3" imgW="7639057" imgH="3248111" progId="Excel.Sheet.12">
                  <p:embed/>
                </p:oleObj>
              </mc:Choice>
              <mc:Fallback>
                <p:oleObj name="Worksheet" r:id="rId3" imgW="7639057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40568" y="1052736"/>
                        <a:ext cx="10085700" cy="4288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407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2" t="26724" r="9850" b="24784"/>
          <a:stretch/>
        </p:blipFill>
        <p:spPr bwMode="auto">
          <a:xfrm>
            <a:off x="-756592" y="1340768"/>
            <a:ext cx="10767848" cy="3547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054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3" y="1852392"/>
            <a:ext cx="9078593" cy="3153215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8388424" y="45811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388424" y="400330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Rectángulo"/>
          <p:cNvSpPr/>
          <p:nvPr/>
        </p:nvSpPr>
        <p:spPr>
          <a:xfrm>
            <a:off x="3923928" y="4509120"/>
            <a:ext cx="3744416" cy="27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927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468"/>
            <a:ext cx="9144000" cy="2861064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>
            <a:off x="2904152" y="329374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2915816" y="2844871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00203" y="2582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00203" y="2998970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05402" y="344652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271702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91169"/>
              </p:ext>
            </p:extLst>
          </p:nvPr>
        </p:nvGraphicFramePr>
        <p:xfrm>
          <a:off x="-756592" y="1412776"/>
          <a:ext cx="10615231" cy="373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Worksheet" r:id="rId3" imgW="9763221" imgH="3438414" progId="Excel.Sheet.12">
                  <p:embed/>
                </p:oleObj>
              </mc:Choice>
              <mc:Fallback>
                <p:oleObj name="Worksheet" r:id="rId3" imgW="9763221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412776"/>
                        <a:ext cx="10615231" cy="373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161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22413" r="21845" b="16595"/>
          <a:stretch/>
        </p:blipFill>
        <p:spPr bwMode="auto">
          <a:xfrm>
            <a:off x="-23466" y="980728"/>
            <a:ext cx="9632731" cy="446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34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408008"/>
              </p:ext>
            </p:extLst>
          </p:nvPr>
        </p:nvGraphicFramePr>
        <p:xfrm>
          <a:off x="-828600" y="548680"/>
          <a:ext cx="10497376" cy="5541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Worksheet" r:id="rId3" imgW="9763221" imgH="5153032" progId="Excel.Sheet.12">
                  <p:embed/>
                </p:oleObj>
              </mc:Choice>
              <mc:Fallback>
                <p:oleObj name="Worksheet" r:id="rId3" imgW="9763221" imgH="51530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28600" y="548680"/>
                        <a:ext cx="10497376" cy="5541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706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48736" r="21121" b="29808"/>
          <a:stretch/>
        </p:blipFill>
        <p:spPr bwMode="auto">
          <a:xfrm>
            <a:off x="-612576" y="1988840"/>
            <a:ext cx="10562896" cy="220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39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32643" r="21638" b="41456"/>
          <a:stretch/>
        </p:blipFill>
        <p:spPr bwMode="auto">
          <a:xfrm>
            <a:off x="-684584" y="2023043"/>
            <a:ext cx="10578662" cy="266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998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28091"/>
              </p:ext>
            </p:extLst>
          </p:nvPr>
        </p:nvGraphicFramePr>
        <p:xfrm>
          <a:off x="-1044624" y="1484784"/>
          <a:ext cx="10877996" cy="397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Worksheet" r:id="rId3" imgW="8363046" imgH="3057480" progId="Excel.Sheet.12">
                  <p:embed/>
                </p:oleObj>
              </mc:Choice>
              <mc:Fallback>
                <p:oleObj name="Worksheet" r:id="rId3" imgW="8363046" imgH="3057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44624" y="1484784"/>
                        <a:ext cx="10877996" cy="397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7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-671568" y="2002488"/>
            <a:ext cx="3587384" cy="994464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1 CuadroTexto"/>
          <p:cNvSpPr txBox="1"/>
          <p:nvPr/>
        </p:nvSpPr>
        <p:spPr>
          <a:xfrm>
            <a:off x="-88471" y="2114272"/>
            <a:ext cx="3724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Minimum threshold</a:t>
            </a:r>
            <a:r>
              <a:rPr lang="en-GB" sz="1400" dirty="0" smtClean="0">
                <a:solidFill>
                  <a:schemeClr val="accent1">
                    <a:lumMod val="75000"/>
                  </a:schemeClr>
                </a:solidFill>
              </a:rPr>
              <a:t>:  50€</a:t>
            </a:r>
          </a:p>
          <a:p>
            <a:r>
              <a:rPr lang="en-GB" sz="1400" b="1" dirty="0" smtClean="0">
                <a:solidFill>
                  <a:schemeClr val="accent1">
                    <a:lumMod val="75000"/>
                  </a:schemeClr>
                </a:solidFill>
              </a:rPr>
              <a:t>In case of debt please try to fulfil your obligation before tendering</a:t>
            </a:r>
            <a:endParaRPr lang="en-GB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-612576" y="21335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342695" y="21369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353163" y="24997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15096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38207"/>
              </p:ext>
            </p:extLst>
          </p:nvPr>
        </p:nvGraphicFramePr>
        <p:xfrm>
          <a:off x="-1188640" y="260648"/>
          <a:ext cx="11391229" cy="637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name="Worksheet" r:id="rId3" imgW="8524855" imgH="4771980" progId="Excel.Sheet.12">
                  <p:embed/>
                </p:oleObj>
              </mc:Choice>
              <mc:Fallback>
                <p:oleObj name="Worksheet" r:id="rId3" imgW="8524855" imgH="47719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88640" y="260648"/>
                        <a:ext cx="11391229" cy="637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294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41686" r="20518" b="14483"/>
          <a:stretch/>
        </p:blipFill>
        <p:spPr bwMode="auto">
          <a:xfrm>
            <a:off x="-972616" y="1268760"/>
            <a:ext cx="10957035" cy="450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829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0844" r="20862" b="14482"/>
          <a:stretch/>
        </p:blipFill>
        <p:spPr bwMode="auto">
          <a:xfrm>
            <a:off x="-828600" y="42371"/>
            <a:ext cx="10862442" cy="6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746248" y="3233643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746248" y="6206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3851920" y="4509120"/>
            <a:ext cx="589432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20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548930"/>
              </p:ext>
            </p:extLst>
          </p:nvPr>
        </p:nvGraphicFramePr>
        <p:xfrm>
          <a:off x="52388" y="1614488"/>
          <a:ext cx="903922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Worksheet" r:id="rId4" imgW="9039240" imgH="3628987" progId="Excel.Sheet.12">
                  <p:embed/>
                </p:oleObj>
              </mc:Choice>
              <mc:Fallback>
                <p:oleObj name="Worksheet" r:id="rId4" imgW="9039240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8" y="1614488"/>
                        <a:ext cx="903922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62446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620688"/>
            <a:ext cx="9782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70732" y="31173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50872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476672"/>
            <a:ext cx="993457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9020964" y="2699152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9020964" y="2420888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20964" y="298718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020964" y="5013176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20964" y="5390744"/>
            <a:ext cx="287594" cy="2705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77564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844091"/>
              </p:ext>
            </p:extLst>
          </p:nvPr>
        </p:nvGraphicFramePr>
        <p:xfrm>
          <a:off x="-252536" y="836712"/>
          <a:ext cx="9600728" cy="55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Worksheet" r:id="rId3" imgW="9201205" imgH="5343605" progId="Excel.Sheet.12">
                  <p:embed/>
                </p:oleObj>
              </mc:Choice>
              <mc:Fallback>
                <p:oleObj name="Worksheet" r:id="rId3" imgW="9201205" imgH="534360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836712"/>
                        <a:ext cx="9600728" cy="5575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5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" y="1017627"/>
            <a:ext cx="9054455" cy="50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Elipse"/>
          <p:cNvSpPr/>
          <p:nvPr/>
        </p:nvSpPr>
        <p:spPr>
          <a:xfrm>
            <a:off x="2771800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11" name="10 Elipse"/>
          <p:cNvSpPr/>
          <p:nvPr/>
        </p:nvSpPr>
        <p:spPr>
          <a:xfrm>
            <a:off x="305164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</a:t>
            </a:r>
          </a:p>
        </p:txBody>
      </p:sp>
      <p:sp>
        <p:nvSpPr>
          <p:cNvPr id="12" name="11 Elipse"/>
          <p:cNvSpPr/>
          <p:nvPr/>
        </p:nvSpPr>
        <p:spPr>
          <a:xfrm>
            <a:off x="3356053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3" name="12 Elipse"/>
          <p:cNvSpPr/>
          <p:nvPr/>
        </p:nvSpPr>
        <p:spPr>
          <a:xfrm>
            <a:off x="3635896" y="15106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628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9052" r="9002" b="30819"/>
          <a:stretch/>
        </p:blipFill>
        <p:spPr bwMode="auto">
          <a:xfrm>
            <a:off x="-1044624" y="1196752"/>
            <a:ext cx="10752082" cy="439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25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t="9476" r="9092" b="15927"/>
          <a:stretch/>
        </p:blipFill>
        <p:spPr bwMode="auto">
          <a:xfrm>
            <a:off x="44408" y="1113789"/>
            <a:ext cx="9078384" cy="460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8532440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532439" y="3068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83672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238" y="1328738"/>
            <a:ext cx="10658476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96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t="8729" r="10014" b="7220"/>
          <a:stretch/>
        </p:blipFill>
        <p:spPr bwMode="auto">
          <a:xfrm>
            <a:off x="-709449" y="409902"/>
            <a:ext cx="10484069" cy="61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8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9072" r="9999" b="11492"/>
          <a:stretch/>
        </p:blipFill>
        <p:spPr bwMode="auto">
          <a:xfrm>
            <a:off x="-618902" y="476672"/>
            <a:ext cx="10545097" cy="58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18789" y="11924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718789" y="17585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18789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718789" y="30471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18789" y="3471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718789" y="38969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4520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18600"/>
            <a:ext cx="7554380" cy="66207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74879" y="2996952"/>
            <a:ext cx="20874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QualificationApplicationRequest</a:t>
            </a:r>
            <a:endParaRPr lang="en-GB" sz="11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388788" y="3076710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 smtClean="0"/>
              <a:t>QualificationApplicationResponse</a:t>
            </a:r>
            <a:endParaRPr lang="en-GB" sz="1100" b="1" dirty="0"/>
          </a:p>
        </p:txBody>
      </p:sp>
    </p:spTree>
    <p:extLst>
      <p:ext uri="{BB962C8B-B14F-4D97-AF65-F5344CB8AC3E}">
        <p14:creationId xmlns:p14="http://schemas.microsoft.com/office/powerpoint/2010/main" val="26250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5788" y="1519238"/>
            <a:ext cx="1031557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7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947738"/>
            <a:ext cx="11077576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88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8" r="10093" b="59052"/>
          <a:stretch/>
        </p:blipFill>
        <p:spPr bwMode="auto">
          <a:xfrm>
            <a:off x="-396552" y="1628800"/>
            <a:ext cx="1056289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1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2112" r="10456" b="38793"/>
          <a:stretch/>
        </p:blipFill>
        <p:spPr bwMode="auto">
          <a:xfrm>
            <a:off x="-324544" y="2067813"/>
            <a:ext cx="10421007" cy="21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606780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606779" y="36765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700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0" y="1804988"/>
            <a:ext cx="98679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3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1233488"/>
            <a:ext cx="1043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32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4698" r="9850" b="14009"/>
          <a:stretch/>
        </p:blipFill>
        <p:spPr bwMode="auto">
          <a:xfrm>
            <a:off x="-756592" y="1412776"/>
            <a:ext cx="10531366" cy="375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22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21774" r="10225" b="42339"/>
          <a:stretch/>
        </p:blipFill>
        <p:spPr bwMode="auto">
          <a:xfrm>
            <a:off x="-756592" y="1772816"/>
            <a:ext cx="1050085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9238232" y="24810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488" y="2376488"/>
            <a:ext cx="10086976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1804988"/>
            <a:ext cx="100965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49" y="600252"/>
            <a:ext cx="3972503" cy="56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0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6940" r="9850" b="43965"/>
          <a:stretch/>
        </p:blipFill>
        <p:spPr bwMode="auto">
          <a:xfrm>
            <a:off x="-540568" y="2132856"/>
            <a:ext cx="10499835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7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21210" r="9956" b="48186"/>
          <a:stretch/>
        </p:blipFill>
        <p:spPr bwMode="auto">
          <a:xfrm>
            <a:off x="-495321" y="1700808"/>
            <a:ext cx="10531366" cy="22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9478419" y="243373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9468544" y="33494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1275" y="1803400"/>
            <a:ext cx="11766550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88" y="1233488"/>
            <a:ext cx="11001376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53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" t="15949" r="10093" b="26077"/>
          <a:stretch/>
        </p:blipFill>
        <p:spPr bwMode="auto">
          <a:xfrm>
            <a:off x="-900608" y="1340768"/>
            <a:ext cx="10562898" cy="424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5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38578" r="10456" b="21121"/>
          <a:stretch/>
        </p:blipFill>
        <p:spPr bwMode="auto">
          <a:xfrm>
            <a:off x="-828600" y="1625610"/>
            <a:ext cx="10421007" cy="29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6012160" y="19168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2025" y="2376488"/>
            <a:ext cx="1106805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8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18104" r="9123" b="8189"/>
          <a:stretch/>
        </p:blipFill>
        <p:spPr bwMode="auto">
          <a:xfrm>
            <a:off x="-540568" y="692696"/>
            <a:ext cx="10815145" cy="539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173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t="8190" r="9972" b="14440"/>
          <a:stretch/>
        </p:blipFill>
        <p:spPr bwMode="auto">
          <a:xfrm>
            <a:off x="-324544" y="565175"/>
            <a:ext cx="10499834" cy="565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9966709" y="186907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966709" y="27952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966709" y="328498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966709" y="38392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966709" y="4263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966709" y="468903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3717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85"/>
          <a:stretch/>
        </p:blipFill>
        <p:spPr bwMode="auto">
          <a:xfrm>
            <a:off x="683568" y="620688"/>
            <a:ext cx="7594977" cy="5340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2 Elipse"/>
          <p:cNvSpPr/>
          <p:nvPr/>
        </p:nvSpPr>
        <p:spPr>
          <a:xfrm>
            <a:off x="7884368" y="31792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88436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83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22143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3203848" y="3539748"/>
            <a:ext cx="4277275" cy="2316074"/>
          </a:xfrm>
          <a:prstGeom prst="roundRect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63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363" y="1423988"/>
            <a:ext cx="10372726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12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50" y="1423988"/>
            <a:ext cx="1245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764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5496" y="-603448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SELECTION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707227" y="824012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707227" y="3920356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TECHNICAL_PROFESSIONAL_ABILITY</a:t>
            </a:r>
          </a:p>
        </p:txBody>
      </p:sp>
      <p:cxnSp>
        <p:nvCxnSpPr>
          <p:cNvPr id="9" name="8 Conector angular"/>
          <p:cNvCxnSpPr>
            <a:stCxn id="4" idx="2"/>
            <a:endCxn id="6" idx="1"/>
          </p:cNvCxnSpPr>
          <p:nvPr/>
        </p:nvCxnSpPr>
        <p:spPr>
          <a:xfrm rot="16200000" flipH="1">
            <a:off x="9425" y="248364"/>
            <a:ext cx="1191924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4" idx="2"/>
            <a:endCxn id="7" idx="1"/>
          </p:cNvCxnSpPr>
          <p:nvPr/>
        </p:nvCxnSpPr>
        <p:spPr>
          <a:xfrm rot="16200000" flipH="1">
            <a:off x="-1538747" y="1796536"/>
            <a:ext cx="4288268" cy="2036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139952" y="1673677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3275856" y="4782479"/>
            <a:ext cx="5399235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WORKS_PERFORMANCE, SUPPLIES_DELIVERY_PERFORMANCE, SERVICES_DELIVERY_PERFORMANCE</a:t>
            </a:r>
          </a:p>
        </p:txBody>
      </p:sp>
      <p:sp>
        <p:nvSpPr>
          <p:cNvPr id="15" name="14 Rectángulo redondeado"/>
          <p:cNvSpPr/>
          <p:nvPr/>
        </p:nvSpPr>
        <p:spPr>
          <a:xfrm>
            <a:off x="2411760" y="1227777"/>
            <a:ext cx="2207282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TURNOVER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16" name="15 Conector angular"/>
          <p:cNvCxnSpPr>
            <a:stCxn id="6" idx="2"/>
            <a:endCxn id="15" idx="1"/>
          </p:cNvCxnSpPr>
          <p:nvPr/>
        </p:nvCxnSpPr>
        <p:spPr>
          <a:xfrm rot="16200000" flipH="1">
            <a:off x="2066952" y="1005123"/>
            <a:ext cx="281612" cy="4080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 redondeado"/>
          <p:cNvSpPr/>
          <p:nvPr/>
        </p:nvSpPr>
        <p:spPr>
          <a:xfrm>
            <a:off x="2273212" y="4424412"/>
            <a:ext cx="1132685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 smtClean="0">
                <a:solidFill>
                  <a:schemeClr val="accent1"/>
                </a:solidFill>
              </a:rPr>
              <a:t>REFERENCES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22" name="21 Conector angular"/>
          <p:cNvCxnSpPr>
            <a:stCxn id="7" idx="2"/>
            <a:endCxn id="21" idx="1"/>
          </p:cNvCxnSpPr>
          <p:nvPr/>
        </p:nvCxnSpPr>
        <p:spPr>
          <a:xfrm rot="16200000" flipH="1">
            <a:off x="1947533" y="4220886"/>
            <a:ext cx="381903" cy="2694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7" idx="2"/>
            <a:endCxn id="52" idx="1"/>
          </p:cNvCxnSpPr>
          <p:nvPr/>
        </p:nvCxnSpPr>
        <p:spPr>
          <a:xfrm rot="16200000" flipH="1">
            <a:off x="1356902" y="4811517"/>
            <a:ext cx="148568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angular"/>
          <p:cNvCxnSpPr>
            <a:stCxn id="7" idx="2"/>
            <a:endCxn id="54" idx="1"/>
          </p:cNvCxnSpPr>
          <p:nvPr/>
        </p:nvCxnSpPr>
        <p:spPr>
          <a:xfrm rot="16200000" flipH="1">
            <a:off x="822459" y="5345960"/>
            <a:ext cx="2554574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angular"/>
          <p:cNvCxnSpPr>
            <a:stCxn id="7" idx="2"/>
            <a:endCxn id="56" idx="1"/>
          </p:cNvCxnSpPr>
          <p:nvPr/>
        </p:nvCxnSpPr>
        <p:spPr>
          <a:xfrm rot="16200000" flipH="1">
            <a:off x="1009203" y="5159216"/>
            <a:ext cx="218108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4180428" y="2017951"/>
            <a:ext cx="2077813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GENERAL_YEARLY, SPECIFIC_YEARLY</a:t>
            </a:r>
          </a:p>
        </p:txBody>
      </p:sp>
      <p:cxnSp>
        <p:nvCxnSpPr>
          <p:cNvPr id="62" name="61 Conector angular"/>
          <p:cNvCxnSpPr>
            <a:stCxn id="15" idx="2"/>
            <a:endCxn id="12" idx="1"/>
          </p:cNvCxnSpPr>
          <p:nvPr/>
        </p:nvCxnSpPr>
        <p:spPr>
          <a:xfrm rot="16200000" flipH="1">
            <a:off x="3665324" y="1322160"/>
            <a:ext cx="324704" cy="624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angular"/>
          <p:cNvCxnSpPr>
            <a:stCxn id="15" idx="2"/>
            <a:endCxn id="57" idx="1"/>
          </p:cNvCxnSpPr>
          <p:nvPr/>
        </p:nvCxnSpPr>
        <p:spPr>
          <a:xfrm rot="16200000" flipH="1">
            <a:off x="3513425" y="1474059"/>
            <a:ext cx="668978" cy="66502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196194" y="2337515"/>
            <a:ext cx="58060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SET_UP</a:t>
            </a:r>
          </a:p>
        </p:txBody>
      </p:sp>
      <p:cxnSp>
        <p:nvCxnSpPr>
          <p:cNvPr id="69" name="68 Conector angular"/>
          <p:cNvCxnSpPr>
            <a:stCxn id="15" idx="2"/>
            <a:endCxn id="68" idx="1"/>
          </p:cNvCxnSpPr>
          <p:nvPr/>
        </p:nvCxnSpPr>
        <p:spPr>
          <a:xfrm rot="16200000" flipH="1">
            <a:off x="3361526" y="1625958"/>
            <a:ext cx="988542" cy="6807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angular"/>
          <p:cNvCxnSpPr>
            <a:stCxn id="6" idx="2"/>
            <a:endCxn id="74" idx="1"/>
          </p:cNvCxnSpPr>
          <p:nvPr/>
        </p:nvCxnSpPr>
        <p:spPr>
          <a:xfrm rot="16200000" flipH="1">
            <a:off x="1367242" y="1704833"/>
            <a:ext cx="172081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CuadroTexto"/>
          <p:cNvSpPr txBox="1"/>
          <p:nvPr/>
        </p:nvSpPr>
        <p:spPr>
          <a:xfrm>
            <a:off x="2451542" y="2666023"/>
            <a:ext cx="113204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FINANCIAL_RATIO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2451542" y="3026063"/>
            <a:ext cx="176041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RISK_INDEMNITY_INSURANCE</a:t>
            </a:r>
          </a:p>
        </p:txBody>
      </p:sp>
      <p:cxnSp>
        <p:nvCxnSpPr>
          <p:cNvPr id="77" name="76 Conector angular"/>
          <p:cNvCxnSpPr>
            <a:stCxn id="6" idx="2"/>
            <a:endCxn id="76" idx="1"/>
          </p:cNvCxnSpPr>
          <p:nvPr/>
        </p:nvCxnSpPr>
        <p:spPr>
          <a:xfrm rot="16200000" flipH="1">
            <a:off x="1187222" y="1884853"/>
            <a:ext cx="208085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79 CuadroTexto"/>
          <p:cNvSpPr txBox="1"/>
          <p:nvPr/>
        </p:nvSpPr>
        <p:spPr>
          <a:xfrm>
            <a:off x="2451542" y="3386103"/>
            <a:ext cx="1447832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OTHER_REQUIREMENTS</a:t>
            </a:r>
          </a:p>
        </p:txBody>
      </p:sp>
      <p:cxnSp>
        <p:nvCxnSpPr>
          <p:cNvPr id="81" name="80 Conector angular"/>
          <p:cNvCxnSpPr>
            <a:stCxn id="6" idx="2"/>
            <a:endCxn id="80" idx="1"/>
          </p:cNvCxnSpPr>
          <p:nvPr/>
        </p:nvCxnSpPr>
        <p:spPr>
          <a:xfrm rot="16200000" flipH="1">
            <a:off x="1007202" y="2064873"/>
            <a:ext cx="2440895" cy="4477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CuadroTexto"/>
          <p:cNvSpPr txBox="1"/>
          <p:nvPr/>
        </p:nvSpPr>
        <p:spPr>
          <a:xfrm>
            <a:off x="2195736" y="5142519"/>
            <a:ext cx="5168810" cy="101566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TECHNICAL.TECHNICIANS_FOR_QUALITY_CONTROL, TECHNICAL.TECHNICIANS_FOR_CARRYING_WORKS, TECHNICAL.FACILITIES_FOR_QUALITY_ENSURING, TECHNICAL.FACILITIES_FOR_STUDY_RESEARCH, TECHNICAL.SUPPLY_CHAIN_MANAGEMENT, TECHNICAL.PROFESSIONAL_QUALIFICATIONS, TECHNICAL.ENVIRONMENTAL_MANAGEMENT_MEASURES, </a:t>
            </a:r>
            <a:r>
              <a:rPr lang="ca-ES" sz="1000" dirty="0" smtClean="0"/>
              <a:t>TECHNICAL.EQUIPMENT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2195736" y="6596126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MANAGEMENT.MANAGERIAL_STAFF, MANAGEMENT.AVERAGE_ANNUAL_MANPOWER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2195736" y="6222639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TECHNICAL.CHECKS.ALLOWANCE_OF_CHECKS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2195736" y="6930410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MANAGEMENT.SUBCONTRACTING_PROPORTION</a:t>
            </a:r>
          </a:p>
        </p:txBody>
      </p:sp>
      <p:cxnSp>
        <p:nvCxnSpPr>
          <p:cNvPr id="64" name="63 Conector angular"/>
          <p:cNvCxnSpPr>
            <a:stCxn id="7" idx="2"/>
            <a:endCxn id="63" idx="1"/>
          </p:cNvCxnSpPr>
          <p:nvPr/>
        </p:nvCxnSpPr>
        <p:spPr>
          <a:xfrm rot="16200000" flipH="1">
            <a:off x="655317" y="5513102"/>
            <a:ext cx="2888858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69 CuadroTexto"/>
          <p:cNvSpPr txBox="1"/>
          <p:nvPr/>
        </p:nvSpPr>
        <p:spPr>
          <a:xfrm>
            <a:off x="2195736" y="7279533"/>
            <a:ext cx="516881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</a:t>
            </a:r>
            <a:endParaRPr lang="ca-ES" dirty="0"/>
          </a:p>
        </p:txBody>
      </p:sp>
      <p:cxnSp>
        <p:nvCxnSpPr>
          <p:cNvPr id="71" name="70 Conector angular"/>
          <p:cNvCxnSpPr>
            <a:stCxn id="7" idx="2"/>
            <a:endCxn id="70" idx="1"/>
          </p:cNvCxnSpPr>
          <p:nvPr/>
        </p:nvCxnSpPr>
        <p:spPr>
          <a:xfrm rot="16200000" flipH="1">
            <a:off x="480756" y="5687663"/>
            <a:ext cx="3237981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72 CuadroTexto"/>
          <p:cNvSpPr txBox="1"/>
          <p:nvPr/>
        </p:nvSpPr>
        <p:spPr>
          <a:xfrm>
            <a:off x="2195736" y="7588818"/>
            <a:ext cx="6524221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MANAGEMENT.ARTEFACTS.NO_AUTHENTICATED_ARTEFACTS, MANAGEMENT.ARTEFACTS.AUTHENTICATED_ARTEFACTS</a:t>
            </a:r>
            <a:endParaRPr lang="ca-ES" dirty="0"/>
          </a:p>
        </p:txBody>
      </p:sp>
      <p:sp>
        <p:nvSpPr>
          <p:cNvPr id="75" name="74 CuadroTexto"/>
          <p:cNvSpPr txBox="1"/>
          <p:nvPr/>
        </p:nvSpPr>
        <p:spPr>
          <a:xfrm>
            <a:off x="2195736" y="7933092"/>
            <a:ext cx="7344455" cy="248436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en-GB" dirty="0"/>
              <a:t>CERTIFICATES.QUALITY_ASSURANCE.QA_INSTITUTES_CERTIFICATE, CERTIFICATES.QUALITY_ASSURANCE.QA_INDEPENDENT_CERTIFICATE</a:t>
            </a:r>
            <a:endParaRPr lang="ca-ES" dirty="0"/>
          </a:p>
        </p:txBody>
      </p:sp>
      <p:cxnSp>
        <p:nvCxnSpPr>
          <p:cNvPr id="78" name="77 Conector angular"/>
          <p:cNvCxnSpPr>
            <a:stCxn id="7" idx="2"/>
            <a:endCxn id="73" idx="1"/>
          </p:cNvCxnSpPr>
          <p:nvPr/>
        </p:nvCxnSpPr>
        <p:spPr>
          <a:xfrm rot="16200000" flipH="1">
            <a:off x="325560" y="5842859"/>
            <a:ext cx="3548373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angular"/>
          <p:cNvCxnSpPr>
            <a:stCxn id="7" idx="2"/>
            <a:endCxn id="75" idx="1"/>
          </p:cNvCxnSpPr>
          <p:nvPr/>
        </p:nvCxnSpPr>
        <p:spPr>
          <a:xfrm rot="16200000" flipH="1">
            <a:off x="153423" y="6014996"/>
            <a:ext cx="3892647" cy="19197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angular"/>
          <p:cNvCxnSpPr>
            <a:stCxn id="21" idx="2"/>
            <a:endCxn id="13" idx="1"/>
          </p:cNvCxnSpPr>
          <p:nvPr/>
        </p:nvCxnSpPr>
        <p:spPr>
          <a:xfrm rot="16200000" flipH="1">
            <a:off x="2939270" y="4569003"/>
            <a:ext cx="236871" cy="4363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 redondeado"/>
          <p:cNvSpPr/>
          <p:nvPr/>
        </p:nvSpPr>
        <p:spPr>
          <a:xfrm>
            <a:off x="755576" y="188640"/>
            <a:ext cx="2593060" cy="2443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>
                <a:solidFill>
                  <a:schemeClr val="accent1"/>
                </a:solidFill>
              </a:rPr>
              <a:t>ECONOMIC_FINANCIAL_STANDING</a:t>
            </a:r>
          </a:p>
        </p:txBody>
      </p:sp>
      <p:cxnSp>
        <p:nvCxnSpPr>
          <p:cNvPr id="40" name="39 Conector angular"/>
          <p:cNvCxnSpPr>
            <a:stCxn id="4" idx="2"/>
            <a:endCxn id="39" idx="1"/>
          </p:cNvCxnSpPr>
          <p:nvPr/>
        </p:nvCxnSpPr>
        <p:spPr>
          <a:xfrm rot="16200000" flipH="1">
            <a:off x="351286" y="-93496"/>
            <a:ext cx="556552" cy="25202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4211960" y="501382"/>
            <a:ext cx="4032448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PROFESSIONAL_REGISTER_ENROLMENT, TRADE_REGISTER_ENROLMENT</a:t>
            </a:r>
          </a:p>
        </p:txBody>
      </p:sp>
      <p:cxnSp>
        <p:nvCxnSpPr>
          <p:cNvPr id="44" name="43 Conector angular"/>
          <p:cNvCxnSpPr>
            <a:stCxn id="39" idx="2"/>
            <a:endCxn id="43" idx="1"/>
          </p:cNvCxnSpPr>
          <p:nvPr/>
        </p:nvCxnSpPr>
        <p:spPr>
          <a:xfrm rot="16200000" flipH="1">
            <a:off x="3036260" y="-551207"/>
            <a:ext cx="191546" cy="21598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798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t="16371" r="17243" b="20913"/>
          <a:stretch/>
        </p:blipFill>
        <p:spPr bwMode="auto">
          <a:xfrm>
            <a:off x="395536" y="1052736"/>
            <a:ext cx="8623737" cy="458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81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1423" r="17362" b="10345"/>
          <a:stretch/>
        </p:blipFill>
        <p:spPr bwMode="auto">
          <a:xfrm>
            <a:off x="276230" y="548680"/>
            <a:ext cx="8655269" cy="572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Elipse"/>
          <p:cNvSpPr/>
          <p:nvPr/>
        </p:nvSpPr>
        <p:spPr>
          <a:xfrm>
            <a:off x="8693818" y="12687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692222" y="16288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07988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11041" y="238935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11041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7096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82459"/>
              </p:ext>
            </p:extLst>
          </p:nvPr>
        </p:nvGraphicFramePr>
        <p:xfrm>
          <a:off x="-972616" y="1196752"/>
          <a:ext cx="11377225" cy="448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Worksheet" r:id="rId3" imgW="7762960" imgH="3057538" progId="Excel.Sheet.12">
                  <p:embed/>
                </p:oleObj>
              </mc:Choice>
              <mc:Fallback>
                <p:oleObj name="Worksheet" r:id="rId3" imgW="7762960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72616" y="1196752"/>
                        <a:ext cx="11377225" cy="448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5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9" y="342561"/>
            <a:ext cx="8043235" cy="61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8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-429577"/>
            <a:ext cx="5400040" cy="77171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5076056" y="15567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5508104" y="20533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5508104" y="227687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4095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21086"/>
            <a:ext cx="9677400" cy="80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Elipse"/>
          <p:cNvSpPr/>
          <p:nvPr/>
        </p:nvSpPr>
        <p:spPr>
          <a:xfrm>
            <a:off x="8869568" y="1894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9568" y="21538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869568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9568" y="308487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0" dirty="0"/>
          </a:p>
        </p:txBody>
      </p:sp>
      <p:sp>
        <p:nvSpPr>
          <p:cNvPr id="11" name="10 Elipse"/>
          <p:cNvSpPr/>
          <p:nvPr/>
        </p:nvSpPr>
        <p:spPr>
          <a:xfrm>
            <a:off x="-276286" y="26429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-276286" y="29088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-276286" y="31680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-277044" y="36165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4</a:t>
            </a:r>
          </a:p>
        </p:txBody>
      </p:sp>
      <p:sp>
        <p:nvSpPr>
          <p:cNvPr id="15" name="14 Elipse"/>
          <p:cNvSpPr/>
          <p:nvPr/>
        </p:nvSpPr>
        <p:spPr>
          <a:xfrm>
            <a:off x="-277044" y="388236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-277044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808421" y="30563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9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81709"/>
              </p:ext>
            </p:extLst>
          </p:nvPr>
        </p:nvGraphicFramePr>
        <p:xfrm>
          <a:off x="-252536" y="260648"/>
          <a:ext cx="9672736" cy="6292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Worksheet" r:id="rId3" imgW="9677380" imgH="6295931" progId="Excel.Sheet.12">
                  <p:embed/>
                </p:oleObj>
              </mc:Choice>
              <mc:Fallback>
                <p:oleObj name="Worksheet" r:id="rId3" imgW="9677380" imgH="62959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60648"/>
                        <a:ext cx="9672736" cy="6292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4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Rectángulo redondeado"/>
          <p:cNvSpPr/>
          <p:nvPr/>
        </p:nvSpPr>
        <p:spPr>
          <a:xfrm>
            <a:off x="35496" y="46192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smtClean="0">
                <a:solidFill>
                  <a:schemeClr val="accent1"/>
                </a:solidFill>
              </a:rPr>
              <a:t>EXCLUSION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859632" y="765607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CONVICTIONS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1" name="30 Rectángulo redondeado"/>
          <p:cNvSpPr/>
          <p:nvPr/>
        </p:nvSpPr>
        <p:spPr>
          <a:xfrm>
            <a:off x="859632" y="1700808"/>
            <a:ext cx="137054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CONTRIBUTIONS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59632" y="2564904"/>
            <a:ext cx="703309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SOCIAL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3" name="32 Rectángulo redondeado"/>
          <p:cNvSpPr/>
          <p:nvPr/>
        </p:nvSpPr>
        <p:spPr>
          <a:xfrm>
            <a:off x="866825" y="3501008"/>
            <a:ext cx="8510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smtClean="0">
                <a:solidFill>
                  <a:schemeClr val="accent1"/>
                </a:solidFill>
              </a:rPr>
              <a:t>BUSINESS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859631" y="4446284"/>
            <a:ext cx="1132685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MISCONDUCT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859631" y="5517232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CONFLICT_OF_INTEREST</a:t>
            </a:r>
            <a:endParaRPr lang="ca-ES" sz="1200" dirty="0">
              <a:solidFill>
                <a:schemeClr val="accent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859631" y="7247774"/>
            <a:ext cx="936104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NATIONAL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37" name="36 Conector angular"/>
          <p:cNvCxnSpPr>
            <a:stCxn id="29" idx="2"/>
            <a:endCxn id="30" idx="1"/>
          </p:cNvCxnSpPr>
          <p:nvPr/>
        </p:nvCxnSpPr>
        <p:spPr>
          <a:xfrm rot="16200000" flipH="1">
            <a:off x="411305" y="496125"/>
            <a:ext cx="540570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angular"/>
          <p:cNvCxnSpPr>
            <a:stCxn id="29" idx="2"/>
            <a:endCxn id="31" idx="1"/>
          </p:cNvCxnSpPr>
          <p:nvPr/>
        </p:nvCxnSpPr>
        <p:spPr>
          <a:xfrm rot="16200000" flipH="1">
            <a:off x="-56295" y="963725"/>
            <a:ext cx="1475771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angular"/>
          <p:cNvCxnSpPr>
            <a:stCxn id="29" idx="2"/>
            <a:endCxn id="32" idx="1"/>
          </p:cNvCxnSpPr>
          <p:nvPr/>
        </p:nvCxnSpPr>
        <p:spPr>
          <a:xfrm rot="16200000" flipH="1">
            <a:off x="-488343" y="1395773"/>
            <a:ext cx="2339867" cy="35608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angular"/>
          <p:cNvCxnSpPr>
            <a:stCxn id="29" idx="2"/>
            <a:endCxn id="33" idx="1"/>
          </p:cNvCxnSpPr>
          <p:nvPr/>
        </p:nvCxnSpPr>
        <p:spPr>
          <a:xfrm rot="16200000" flipH="1">
            <a:off x="-952799" y="1860228"/>
            <a:ext cx="3275971" cy="3632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angular"/>
          <p:cNvCxnSpPr>
            <a:stCxn id="29" idx="2"/>
            <a:endCxn id="34" idx="1"/>
          </p:cNvCxnSpPr>
          <p:nvPr/>
        </p:nvCxnSpPr>
        <p:spPr>
          <a:xfrm rot="16200000" flipH="1">
            <a:off x="-1429034" y="2336463"/>
            <a:ext cx="422124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stCxn id="29" idx="2"/>
            <a:endCxn id="35" idx="1"/>
          </p:cNvCxnSpPr>
          <p:nvPr/>
        </p:nvCxnSpPr>
        <p:spPr>
          <a:xfrm rot="16200000" flipH="1">
            <a:off x="-1964508" y="2871937"/>
            <a:ext cx="5292195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angular"/>
          <p:cNvCxnSpPr>
            <a:stCxn id="29" idx="2"/>
            <a:endCxn id="36" idx="1"/>
          </p:cNvCxnSpPr>
          <p:nvPr/>
        </p:nvCxnSpPr>
        <p:spPr>
          <a:xfrm rot="16200000" flipH="1">
            <a:off x="-2829779" y="3737208"/>
            <a:ext cx="7022737" cy="3560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2195736" y="1196752"/>
            <a:ext cx="512351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PARTICIPATION_IN_CRIMINAL_ORGANISATION, CORRUPTION, FRAUD, TERRORIST_OFFENCES, </a:t>
            </a:r>
          </a:p>
          <a:p>
            <a:r>
              <a:rPr lang="ca-ES" dirty="0"/>
              <a:t>MONEY_LAUNDERING, </a:t>
            </a:r>
            <a:r>
              <a:rPr lang="ca-ES" dirty="0" smtClean="0"/>
              <a:t>CHILD_LABOUR-HUMAN_TRAFFICKING</a:t>
            </a:r>
            <a:endParaRPr lang="ca-E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2190027"/>
            <a:ext cx="3090911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PAYMENT_OF_TAXES, PAYMENT_OF_SOCIAL_SECURITY</a:t>
            </a:r>
          </a:p>
        </p:txBody>
      </p:sp>
      <p:sp>
        <p:nvSpPr>
          <p:cNvPr id="46" name="45 CuadroTexto"/>
          <p:cNvSpPr txBox="1"/>
          <p:nvPr/>
        </p:nvSpPr>
        <p:spPr>
          <a:xfrm>
            <a:off x="2195736" y="3006825"/>
            <a:ext cx="2965877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ENVIRONMENTAL_LAW, SOCIAL_LAW, LABOUR_LAW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2195736" y="3861048"/>
            <a:ext cx="4722768" cy="4001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BANKRUPTCY, INSOLVENCY, CREDITORS_ARRANGEMENT, BANKRUPTCY_ANALOGOUS, </a:t>
            </a:r>
          </a:p>
          <a:p>
            <a:r>
              <a:rPr lang="ca-ES" dirty="0"/>
              <a:t>LIQUIDATOR_ADMINISTERED, ACTIVITIES_SUSPENDED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195736" y="5023049"/>
            <a:ext cx="243047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MC_PROFESSIONAL, MARKET_DISTORSION</a:t>
            </a:r>
          </a:p>
        </p:txBody>
      </p:sp>
      <p:sp>
        <p:nvSpPr>
          <p:cNvPr id="49" name="48 CuadroTexto"/>
          <p:cNvSpPr txBox="1"/>
          <p:nvPr/>
        </p:nvSpPr>
        <p:spPr>
          <a:xfrm>
            <a:off x="2195736" y="6031161"/>
            <a:ext cx="3268844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PROCEDURE_PARTICIPATION, PROCEDURE_PREPARATION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2195736" y="7615337"/>
            <a:ext cx="543739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ca-ES"/>
            </a:defPPr>
            <a:lvl1pPr>
              <a:defRPr sz="1000"/>
            </a:lvl1pPr>
          </a:lstStyle>
          <a:p>
            <a:r>
              <a:rPr lang="ca-ES" dirty="0"/>
              <a:t>OTHER</a:t>
            </a:r>
          </a:p>
        </p:txBody>
      </p:sp>
      <p:sp>
        <p:nvSpPr>
          <p:cNvPr id="51" name="50 Rectángulo redondeado"/>
          <p:cNvSpPr/>
          <p:nvPr/>
        </p:nvSpPr>
        <p:spPr>
          <a:xfrm>
            <a:off x="827584" y="6455686"/>
            <a:ext cx="1824200" cy="3576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1200" dirty="0" smtClean="0">
                <a:solidFill>
                  <a:schemeClr val="accent1"/>
                </a:solidFill>
              </a:rPr>
              <a:t>EARLY_TERMINATION</a:t>
            </a:r>
            <a:endParaRPr lang="ca-ES" sz="1200" dirty="0">
              <a:solidFill>
                <a:schemeClr val="accent1"/>
              </a:solidFill>
            </a:endParaRPr>
          </a:p>
        </p:txBody>
      </p:sp>
      <p:cxnSp>
        <p:nvCxnSpPr>
          <p:cNvPr id="52" name="51 Conector angular"/>
          <p:cNvCxnSpPr>
            <a:stCxn id="29" idx="2"/>
            <a:endCxn id="51" idx="1"/>
          </p:cNvCxnSpPr>
          <p:nvPr/>
        </p:nvCxnSpPr>
        <p:spPr>
          <a:xfrm rot="16200000" flipH="1">
            <a:off x="-2449758" y="3357188"/>
            <a:ext cx="6230649" cy="3240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Rectángulo"/>
          <p:cNvSpPr/>
          <p:nvPr/>
        </p:nvSpPr>
        <p:spPr>
          <a:xfrm>
            <a:off x="2195736" y="6967265"/>
            <a:ext cx="2492990" cy="24622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ca-ES" sz="1000" dirty="0"/>
              <a:t>EARLY_TERMINATION, MISINTERPRETATION</a:t>
            </a:r>
            <a:endParaRPr lang="en-GB" sz="1000" dirty="0"/>
          </a:p>
        </p:txBody>
      </p:sp>
      <p:cxnSp>
        <p:nvCxnSpPr>
          <p:cNvPr id="27" name="26 Conector angular"/>
          <p:cNvCxnSpPr>
            <a:stCxn id="30" idx="2"/>
            <a:endCxn id="44" idx="1"/>
          </p:cNvCxnSpPr>
          <p:nvPr/>
        </p:nvCxnSpPr>
        <p:spPr>
          <a:xfrm rot="16200000" flipH="1">
            <a:off x="1674100" y="875171"/>
            <a:ext cx="273510" cy="7697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angular"/>
          <p:cNvCxnSpPr>
            <a:stCxn id="31" idx="2"/>
            <a:endCxn id="45" idx="1"/>
          </p:cNvCxnSpPr>
          <p:nvPr/>
        </p:nvCxnSpPr>
        <p:spPr>
          <a:xfrm rot="16200000" flipH="1">
            <a:off x="1743001" y="1860403"/>
            <a:ext cx="254640" cy="650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angular"/>
          <p:cNvCxnSpPr>
            <a:stCxn id="32" idx="2"/>
            <a:endCxn id="46" idx="1"/>
          </p:cNvCxnSpPr>
          <p:nvPr/>
        </p:nvCxnSpPr>
        <p:spPr>
          <a:xfrm rot="16200000" flipH="1">
            <a:off x="1599840" y="2534040"/>
            <a:ext cx="207342" cy="9844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angular"/>
          <p:cNvCxnSpPr>
            <a:stCxn id="33" idx="2"/>
            <a:endCxn id="47" idx="1"/>
          </p:cNvCxnSpPr>
          <p:nvPr/>
        </p:nvCxnSpPr>
        <p:spPr>
          <a:xfrm rot="16200000" flipH="1">
            <a:off x="1642829" y="3508195"/>
            <a:ext cx="202405" cy="90340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angular"/>
          <p:cNvCxnSpPr>
            <a:stCxn id="34" idx="2"/>
            <a:endCxn id="48" idx="1"/>
          </p:cNvCxnSpPr>
          <p:nvPr/>
        </p:nvCxnSpPr>
        <p:spPr>
          <a:xfrm rot="16200000" flipH="1">
            <a:off x="1639762" y="4590186"/>
            <a:ext cx="342186" cy="7697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angular"/>
          <p:cNvCxnSpPr>
            <a:stCxn id="35" idx="2"/>
            <a:endCxn id="49" idx="1"/>
          </p:cNvCxnSpPr>
          <p:nvPr/>
        </p:nvCxnSpPr>
        <p:spPr>
          <a:xfrm rot="16200000" flipH="1">
            <a:off x="1844058" y="5802594"/>
            <a:ext cx="279350" cy="4240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stCxn id="51" idx="2"/>
            <a:endCxn id="53" idx="1"/>
          </p:cNvCxnSpPr>
          <p:nvPr/>
        </p:nvCxnSpPr>
        <p:spPr>
          <a:xfrm rot="16200000" flipH="1">
            <a:off x="1829210" y="6723850"/>
            <a:ext cx="277000" cy="4560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angular"/>
          <p:cNvCxnSpPr>
            <a:stCxn id="36" idx="2"/>
            <a:endCxn id="50" idx="1"/>
          </p:cNvCxnSpPr>
          <p:nvPr/>
        </p:nvCxnSpPr>
        <p:spPr>
          <a:xfrm rot="16200000" flipH="1">
            <a:off x="1695217" y="7237929"/>
            <a:ext cx="132984" cy="868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8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15257" r="15143" b="24996"/>
          <a:stretch/>
        </p:blipFill>
        <p:spPr bwMode="auto">
          <a:xfrm>
            <a:off x="-972616" y="764704"/>
            <a:ext cx="10755086" cy="512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-1066281" y="183031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1066281" y="228423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1066281" y="265086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9026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9481" r="14953" b="9926"/>
          <a:stretch/>
        </p:blipFill>
        <p:spPr bwMode="auto">
          <a:xfrm>
            <a:off x="-566463" y="-27384"/>
            <a:ext cx="10755087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-684584" y="10847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684584" y="16363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684584" y="240637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828584" y="95906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821441" y="14127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5</a:t>
            </a:r>
          </a:p>
        </p:txBody>
      </p:sp>
      <p:sp>
        <p:nvSpPr>
          <p:cNvPr id="12" name="11 Elipse"/>
          <p:cNvSpPr/>
          <p:nvPr/>
        </p:nvSpPr>
        <p:spPr>
          <a:xfrm>
            <a:off x="9821441" y="20608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828584" y="24928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835727" y="31707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7" name="16 Elipse"/>
          <p:cNvSpPr/>
          <p:nvPr/>
        </p:nvSpPr>
        <p:spPr>
          <a:xfrm>
            <a:off x="9850241" y="36159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8" name="17 Elipse"/>
          <p:cNvSpPr/>
          <p:nvPr/>
        </p:nvSpPr>
        <p:spPr>
          <a:xfrm>
            <a:off x="9843098" y="43006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9" name="18 Elipse"/>
          <p:cNvSpPr/>
          <p:nvPr/>
        </p:nvSpPr>
        <p:spPr>
          <a:xfrm>
            <a:off x="9850241" y="47251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71652" y="428263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792272" y="4695106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856488" y="53670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Elipse"/>
          <p:cNvSpPr/>
          <p:nvPr/>
        </p:nvSpPr>
        <p:spPr>
          <a:xfrm>
            <a:off x="9863631" y="57915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9785042" y="534903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805662" y="57615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25 Elipse"/>
          <p:cNvSpPr/>
          <p:nvPr/>
        </p:nvSpPr>
        <p:spPr>
          <a:xfrm>
            <a:off x="9857525" y="64403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9799556" y="64103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70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4147"/>
              </p:ext>
            </p:extLst>
          </p:nvPr>
        </p:nvGraphicFramePr>
        <p:xfrm>
          <a:off x="-19654" y="1052736"/>
          <a:ext cx="9022641" cy="445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654" y="1052736"/>
                        <a:ext cx="9022641" cy="4457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876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turnovergeneral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40768"/>
            <a:ext cx="9289032" cy="34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8748464" y="32251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543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8320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942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85900"/>
            <a:ext cx="103060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748464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48464" y="33871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48464" y="36299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788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9627"/>
              </p:ext>
            </p:extLst>
          </p:nvPr>
        </p:nvGraphicFramePr>
        <p:xfrm>
          <a:off x="-756592" y="1196752"/>
          <a:ext cx="10369971" cy="4383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Worksheet" r:id="rId3" imgW="8134398" imgH="3438414" progId="Excel.Sheet.12">
                  <p:embed/>
                </p:oleObj>
              </mc:Choice>
              <mc:Fallback>
                <p:oleObj name="Worksheet" r:id="rId3" imgW="8134398" imgH="3438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196752"/>
                        <a:ext cx="10369971" cy="4383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792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17659" r="9754" b="6250"/>
          <a:stretch/>
        </p:blipFill>
        <p:spPr bwMode="auto">
          <a:xfrm>
            <a:off x="-756592" y="620688"/>
            <a:ext cx="10697028" cy="556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-850257" y="32344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-850257" y="36883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-850257" y="40550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3129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38294" r="10200" b="36111"/>
          <a:stretch/>
        </p:blipFill>
        <p:spPr bwMode="auto">
          <a:xfrm>
            <a:off x="-868445" y="2492896"/>
            <a:ext cx="10697029" cy="18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70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12935"/>
              </p:ext>
            </p:extLst>
          </p:nvPr>
        </p:nvGraphicFramePr>
        <p:xfrm>
          <a:off x="-1260648" y="1484784"/>
          <a:ext cx="11553553" cy="3715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Worksheet" r:id="rId3" imgW="10096598" imgH="3248111" progId="Excel.Sheet.12">
                  <p:embed/>
                </p:oleObj>
              </mc:Choice>
              <mc:Fallback>
                <p:oleObj name="Worksheet" r:id="rId3" imgW="10096598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60648" y="1484784"/>
                        <a:ext cx="11553553" cy="3715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286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elf-contained 'average yearly turnover' CA mock-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836712"/>
            <a:ext cx="123634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6380" r="22694" b="6250"/>
          <a:stretch/>
        </p:blipFill>
        <p:spPr bwMode="auto">
          <a:xfrm>
            <a:off x="284783" y="12290"/>
            <a:ext cx="8679705" cy="68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8752760" y="22635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752760" y="27231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752760" y="3181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752760" y="359049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8752760" y="405236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752760" y="438981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752760" y="478961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7</a:t>
            </a:r>
          </a:p>
        </p:txBody>
      </p:sp>
      <p:sp>
        <p:nvSpPr>
          <p:cNvPr id="12" name="11 Elipse"/>
          <p:cNvSpPr/>
          <p:nvPr/>
        </p:nvSpPr>
        <p:spPr>
          <a:xfrm>
            <a:off x="8752760" y="57579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120744" y="34761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5" name="14 Elipse"/>
          <p:cNvSpPr/>
          <p:nvPr/>
        </p:nvSpPr>
        <p:spPr>
          <a:xfrm>
            <a:off x="120744" y="380328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17" name="16 Elipse"/>
          <p:cNvSpPr/>
          <p:nvPr/>
        </p:nvSpPr>
        <p:spPr>
          <a:xfrm>
            <a:off x="8745375" y="53004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/>
              <a:t>8</a:t>
            </a:r>
            <a:endParaRPr lang="en-GB" sz="105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4916" y="3449596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5544" y="37907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752760" y="60568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1" name="20 Elipse"/>
          <p:cNvSpPr/>
          <p:nvPr/>
        </p:nvSpPr>
        <p:spPr>
          <a:xfrm>
            <a:off x="8752760" y="638391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8701166" y="604599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11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707560" y="637138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elf-contained 'average yearly turnover' EO mock-up_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0"/>
            <a:ext cx="150114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7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833439"/>
              </p:ext>
            </p:extLst>
          </p:nvPr>
        </p:nvGraphicFramePr>
        <p:xfrm>
          <a:off x="-900608" y="980728"/>
          <a:ext cx="10529116" cy="415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Worksheet" r:id="rId3" imgW="9201205" imgH="3628987" progId="Excel.Sheet.12">
                  <p:embed/>
                </p:oleObj>
              </mc:Choice>
              <mc:Fallback>
                <p:oleObj name="Worksheet" r:id="rId3" imgW="9201205" imgH="36289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980728"/>
                        <a:ext cx="10529116" cy="415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0927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t="16469" r="9420" b="25595"/>
          <a:stretch/>
        </p:blipFill>
        <p:spPr bwMode="auto">
          <a:xfrm>
            <a:off x="-756592" y="908720"/>
            <a:ext cx="10566400" cy="423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24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9325" r="9419" b="6250"/>
          <a:stretch/>
        </p:blipFill>
        <p:spPr bwMode="auto">
          <a:xfrm>
            <a:off x="-972616" y="332656"/>
            <a:ext cx="10653486" cy="617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368070" y="5771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337918" y="103995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330775" y="16932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330775" y="214174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337918" y="27733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337918" y="322186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345061" y="38535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352432" y="429309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9359575" y="494814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9</a:t>
            </a:r>
          </a:p>
        </p:txBody>
      </p:sp>
      <p:sp>
        <p:nvSpPr>
          <p:cNvPr id="15" name="14 Elipse"/>
          <p:cNvSpPr/>
          <p:nvPr/>
        </p:nvSpPr>
        <p:spPr>
          <a:xfrm>
            <a:off x="9352432" y="545815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359575" y="60368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280986" y="543127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301606" y="600677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5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12198"/>
              </p:ext>
            </p:extLst>
          </p:nvPr>
        </p:nvGraphicFramePr>
        <p:xfrm>
          <a:off x="-1836712" y="548680"/>
          <a:ext cx="11688960" cy="577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Worksheet" r:id="rId3" imgW="9658484" imgH="4772156" progId="Excel.Sheet.12">
                  <p:embed/>
                </p:oleObj>
              </mc:Choice>
              <mc:Fallback>
                <p:oleObj name="Worksheet" r:id="rId3" imgW="9658484" imgH="47721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548680"/>
                        <a:ext cx="11688960" cy="5774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3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47495" cy="29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8805806" y="32129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05806" y="350100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8805806" y="378904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05806" y="406953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75672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900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216911" y="174435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216911" y="208987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216911" y="248536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216911" y="284540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238006" y="339300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9238006" y="37385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238006" y="422806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9238006" y="457359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9223492" y="499112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  <p:sp>
        <p:nvSpPr>
          <p:cNvPr id="15" name="14 Elipse"/>
          <p:cNvSpPr/>
          <p:nvPr/>
        </p:nvSpPr>
        <p:spPr>
          <a:xfrm>
            <a:off x="9251958" y="532809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15 Elipse"/>
          <p:cNvSpPr/>
          <p:nvPr/>
        </p:nvSpPr>
        <p:spPr>
          <a:xfrm>
            <a:off x="9215559" y="57919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180512" y="530120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157590" y="5762284"/>
            <a:ext cx="328425" cy="288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9226554" y="612298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168585" y="609329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12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9212602" y="662682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154633" y="65971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13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9209453" y="69584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9151484" y="69287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14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7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517331"/>
              </p:ext>
            </p:extLst>
          </p:nvPr>
        </p:nvGraphicFramePr>
        <p:xfrm>
          <a:off x="0" y="1138238"/>
          <a:ext cx="91440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Worksheet" r:id="rId3" imgW="9143977" imgH="4581583" progId="Excel.Sheet.12">
                  <p:embed/>
                </p:oleObj>
              </mc:Choice>
              <mc:Fallback>
                <p:oleObj name="Worksheet" r:id="rId3" imgW="914397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38238"/>
                        <a:ext cx="9144000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501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7026" r="9043" b="20475"/>
          <a:stretch/>
        </p:blipFill>
        <p:spPr bwMode="auto">
          <a:xfrm>
            <a:off x="-441434" y="1245477"/>
            <a:ext cx="1079937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22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15948" r="10214" b="63362"/>
          <a:stretch/>
        </p:blipFill>
        <p:spPr bwMode="auto">
          <a:xfrm>
            <a:off x="-324544" y="2204864"/>
            <a:ext cx="10499834" cy="151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5292080" y="235570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659400" y="23413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8" name="7 Elipse"/>
          <p:cNvSpPr/>
          <p:nvPr/>
        </p:nvSpPr>
        <p:spPr>
          <a:xfrm>
            <a:off x="9036496" y="228510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25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" y="1316056"/>
            <a:ext cx="9013530" cy="41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4000232" y="17116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6" name="5 Elipse"/>
          <p:cNvSpPr/>
          <p:nvPr/>
        </p:nvSpPr>
        <p:spPr>
          <a:xfrm>
            <a:off x="4000232" y="19598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48638" y="170080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12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5032" y="194736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</a:rPr>
              <a:t>13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89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65484"/>
              </p:ext>
            </p:extLst>
          </p:nvPr>
        </p:nvGraphicFramePr>
        <p:xfrm>
          <a:off x="-684584" y="1340768"/>
          <a:ext cx="10051400" cy="3305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Worksheet" r:id="rId3" imgW="9877406" imgH="3248111" progId="Excel.Sheet.12">
                  <p:embed/>
                </p:oleObj>
              </mc:Choice>
              <mc:Fallback>
                <p:oleObj name="Worksheet" r:id="rId3" imgW="9877406" imgH="32481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84584" y="1340768"/>
                        <a:ext cx="10051400" cy="3305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96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mu_specificaverageturnover_c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268760"/>
            <a:ext cx="9900820" cy="371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Elipse"/>
          <p:cNvSpPr/>
          <p:nvPr/>
        </p:nvSpPr>
        <p:spPr>
          <a:xfrm>
            <a:off x="9590903" y="322874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59090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590903" y="39420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590903" y="435757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1746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785938"/>
            <a:ext cx="9486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9036496" y="337275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9036496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7" name="6 Elipse"/>
          <p:cNvSpPr/>
          <p:nvPr/>
        </p:nvSpPr>
        <p:spPr>
          <a:xfrm>
            <a:off x="9036496" y="4086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3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9036496" y="44371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052262" y="4773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62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399940"/>
              </p:ext>
            </p:extLst>
          </p:nvPr>
        </p:nvGraphicFramePr>
        <p:xfrm>
          <a:off x="-1404664" y="764704"/>
          <a:ext cx="11270779" cy="49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Worksheet" r:id="rId3" imgW="10468037" imgH="4581583" progId="Excel.Sheet.12">
                  <p:embed/>
                </p:oleObj>
              </mc:Choice>
              <mc:Fallback>
                <p:oleObj name="Worksheet" r:id="rId3" imgW="10468037" imgH="45815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4664" y="764704"/>
                        <a:ext cx="11270779" cy="49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03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034" r="8154" b="38698"/>
          <a:stretch/>
        </p:blipFill>
        <p:spPr bwMode="auto">
          <a:xfrm>
            <a:off x="-1476672" y="1717377"/>
            <a:ext cx="11382703" cy="250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92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25848" r="9177" b="54341"/>
          <a:stretch/>
        </p:blipFill>
        <p:spPr bwMode="auto">
          <a:xfrm>
            <a:off x="-759159" y="2286001"/>
            <a:ext cx="10783614" cy="14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9766451" y="27089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5955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52935"/>
              </p:ext>
            </p:extLst>
          </p:nvPr>
        </p:nvGraphicFramePr>
        <p:xfrm>
          <a:off x="-1836712" y="2132856"/>
          <a:ext cx="12839814" cy="215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Worksheet" r:id="rId3" imgW="9163143" imgH="1533493" progId="Excel.Sheet.12">
                  <p:embed/>
                </p:oleObj>
              </mc:Choice>
              <mc:Fallback>
                <p:oleObj name="Worksheet" r:id="rId3" imgW="9163143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36712" y="2132856"/>
                        <a:ext cx="12839814" cy="215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08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92349"/>
              </p:ext>
            </p:extLst>
          </p:nvPr>
        </p:nvGraphicFramePr>
        <p:xfrm>
          <a:off x="-756592" y="1268760"/>
          <a:ext cx="10901833" cy="4020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Worksheet" r:id="rId3" imgW="7258170" imgH="2676391" progId="Excel.Sheet.12">
                  <p:embed/>
                </p:oleObj>
              </mc:Choice>
              <mc:Fallback>
                <p:oleObj name="Worksheet" r:id="rId3" imgW="7258170" imgH="2676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6592" y="1268760"/>
                        <a:ext cx="10901833" cy="4020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533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23707" r="9124" b="51294"/>
          <a:stretch/>
        </p:blipFill>
        <p:spPr bwMode="auto">
          <a:xfrm>
            <a:off x="-612576" y="2276872"/>
            <a:ext cx="108151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7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48061" r="9607" b="30172"/>
          <a:stretch/>
        </p:blipFill>
        <p:spPr bwMode="auto">
          <a:xfrm>
            <a:off x="-828600" y="2719551"/>
            <a:ext cx="10578662" cy="15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4788024" y="282069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164288" y="282069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7075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ESPD-EDM-02.00.00-asciidoc\espd-data-model\docs\src\main\asciidoc\images\PaymentOfTaxes_CA_mock-u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10"/>
          <a:stretch/>
        </p:blipFill>
        <p:spPr bwMode="auto">
          <a:xfrm>
            <a:off x="-1836712" y="610923"/>
            <a:ext cx="11687175" cy="16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86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237792"/>
              </p:ext>
            </p:extLst>
          </p:nvPr>
        </p:nvGraphicFramePr>
        <p:xfrm>
          <a:off x="-900608" y="1700808"/>
          <a:ext cx="11702069" cy="275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Worksheet" r:id="rId3" imgW="8124950" imgH="1914639" progId="Excel.Sheet.12">
                  <p:embed/>
                </p:oleObj>
              </mc:Choice>
              <mc:Fallback>
                <p:oleObj name="Worksheet" r:id="rId3" imgW="8124950" imgH="19146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00608" y="1700808"/>
                        <a:ext cx="11702069" cy="275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09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932983"/>
            <a:ext cx="8981005" cy="504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7371368" y="242912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371367" y="289341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371368" y="31409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7371368" y="338099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7387134" y="37170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7387135" y="39645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7387135" y="420461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7387134" y="471832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7387135" y="496587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9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7387135" y="523743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1 CuadroTexto"/>
          <p:cNvSpPr txBox="1"/>
          <p:nvPr/>
        </p:nvSpPr>
        <p:spPr>
          <a:xfrm>
            <a:off x="7328470" y="521131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10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8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24144"/>
            <a:ext cx="949642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551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455607"/>
              </p:ext>
            </p:extLst>
          </p:nvPr>
        </p:nvGraphicFramePr>
        <p:xfrm>
          <a:off x="0" y="1628800"/>
          <a:ext cx="9281688" cy="33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Worksheet" r:id="rId3" imgW="8525003" imgH="3057538" progId="Excel.Sheet.12">
                  <p:embed/>
                </p:oleObj>
              </mc:Choice>
              <mc:Fallback>
                <p:oleObj name="Worksheet" r:id="rId3" imgW="8525003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628800"/>
                        <a:ext cx="9281688" cy="33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20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6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46121" r="10334" b="29957"/>
          <a:stretch/>
        </p:blipFill>
        <p:spPr bwMode="auto">
          <a:xfrm>
            <a:off x="-756592" y="2494325"/>
            <a:ext cx="10736317" cy="17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863169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45971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6973"/>
              </p:ext>
            </p:extLst>
          </p:nvPr>
        </p:nvGraphicFramePr>
        <p:xfrm>
          <a:off x="319088" y="1900238"/>
          <a:ext cx="85058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5" name="Worksheet" r:id="rId3" imgW="8505837" imgH="3057538" progId="Excel.Sheet.12">
                  <p:embed/>
                </p:oleObj>
              </mc:Choice>
              <mc:Fallback>
                <p:oleObj name="Worksheet" r:id="rId3" imgW="8505837" imgH="30575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088" y="1900238"/>
                        <a:ext cx="85058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82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22091" r="10134" b="53771"/>
          <a:stretch/>
        </p:blipFill>
        <p:spPr bwMode="auto">
          <a:xfrm>
            <a:off x="-756745" y="2564904"/>
            <a:ext cx="10515600" cy="17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4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309688"/>
            <a:ext cx="9686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100392" y="414154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115728" y="450912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44016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8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7996852" y="47971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7996422" y="516472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7956376" y="364502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023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ESPD-EDM-02.00.00-asciidoc\espd-data-model\docs\src\main\asciidoc\images\PaymentOfTaxes_EO_mock-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16632"/>
            <a:ext cx="9572625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3563888" y="2564904"/>
            <a:ext cx="5580112" cy="1872208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4 CuadroTexto"/>
          <p:cNvSpPr txBox="1"/>
          <p:nvPr/>
        </p:nvSpPr>
        <p:spPr>
          <a:xfrm>
            <a:off x="899592" y="2767073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This property is shown only if the answer to the previous QUESTION is ‘Yes’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7" name="6 Conector recto de flecha"/>
          <p:cNvCxnSpPr>
            <a:stCxn id="5" idx="3"/>
            <a:endCxn id="4" idx="1"/>
          </p:cNvCxnSpPr>
          <p:nvPr/>
        </p:nvCxnSpPr>
        <p:spPr>
          <a:xfrm flipV="1">
            <a:off x="2987824" y="3501008"/>
            <a:ext cx="576064" cy="4729"/>
          </a:xfrm>
          <a:prstGeom prst="straightConnector1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8980381" y="275501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980381" y="40208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980381" y="49510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980381" y="532850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7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980381" y="570219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smtClean="0"/>
              <a:t>8</a:t>
            </a:r>
            <a:endParaRPr lang="en-GB" sz="12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70820" y="39985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5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8980381" y="134285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2</a:t>
            </a:r>
          </a:p>
        </p:txBody>
      </p:sp>
      <p:sp>
        <p:nvSpPr>
          <p:cNvPr id="24" name="23 Elipse"/>
          <p:cNvSpPr/>
          <p:nvPr/>
        </p:nvSpPr>
        <p:spPr>
          <a:xfrm>
            <a:off x="8980381" y="180434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2" name="1 Rectángulo"/>
          <p:cNvSpPr/>
          <p:nvPr/>
        </p:nvSpPr>
        <p:spPr>
          <a:xfrm>
            <a:off x="-12004" y="1680949"/>
            <a:ext cx="1224136" cy="416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15 Elipse"/>
          <p:cNvSpPr/>
          <p:nvPr/>
        </p:nvSpPr>
        <p:spPr>
          <a:xfrm>
            <a:off x="-371377" y="111898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06548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10134"/>
            <a:ext cx="96774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8830347" y="299695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4" name="3 Elipse"/>
          <p:cNvSpPr/>
          <p:nvPr/>
        </p:nvSpPr>
        <p:spPr>
          <a:xfrm>
            <a:off x="8830347" y="34641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5" name="4 Elipse"/>
          <p:cNvSpPr/>
          <p:nvPr/>
        </p:nvSpPr>
        <p:spPr>
          <a:xfrm>
            <a:off x="8830347" y="273363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20472" y="5716779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20472" y="5365683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89076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96027"/>
              </p:ext>
            </p:extLst>
          </p:nvPr>
        </p:nvGraphicFramePr>
        <p:xfrm>
          <a:off x="-252536" y="213940"/>
          <a:ext cx="9572083" cy="661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Worksheet" r:id="rId3" imgW="9382065" imgH="6486504" progId="Excel.Sheet.12">
                  <p:embed/>
                </p:oleObj>
              </mc:Choice>
              <mc:Fallback>
                <p:oleObj name="Worksheet" r:id="rId3" imgW="9382065" imgH="648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2536" y="213940"/>
                        <a:ext cx="9572083" cy="661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66228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34267" r="7912" b="32867"/>
          <a:stretch/>
        </p:blipFill>
        <p:spPr bwMode="auto">
          <a:xfrm>
            <a:off x="-972616" y="1628800"/>
            <a:ext cx="11004331" cy="2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2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5" t="34698" r="8639" b="37285"/>
          <a:stretch/>
        </p:blipFill>
        <p:spPr bwMode="auto">
          <a:xfrm>
            <a:off x="-900608" y="2060848"/>
            <a:ext cx="10736317" cy="20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108504" y="26684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49425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de the web of 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2" name="1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681277"/>
              </p:ext>
            </p:extLst>
          </p:nvPr>
        </p:nvGraphicFramePr>
        <p:xfrm>
          <a:off x="-1620688" y="1772816"/>
          <a:ext cx="12442114" cy="2278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9" name="Worksheet" r:id="rId3" imgW="8372486" imgH="1533493" progId="Excel.Sheet.12">
                  <p:embed/>
                </p:oleObj>
              </mc:Choice>
              <mc:Fallback>
                <p:oleObj name="Worksheet" r:id="rId3" imgW="8372486" imgH="153349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20688" y="1772816"/>
                        <a:ext cx="12442114" cy="2278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5887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6925" cy="966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Elipse"/>
          <p:cNvSpPr/>
          <p:nvPr/>
        </p:nvSpPr>
        <p:spPr>
          <a:xfrm>
            <a:off x="8861414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6" name="5 Elipse"/>
          <p:cNvSpPr/>
          <p:nvPr/>
        </p:nvSpPr>
        <p:spPr>
          <a:xfrm>
            <a:off x="8861414" y="444534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8861414" y="5517232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8861414" y="522920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0" name="9 Elipse"/>
          <p:cNvSpPr/>
          <p:nvPr/>
        </p:nvSpPr>
        <p:spPr>
          <a:xfrm>
            <a:off x="8861414" y="71734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8861414" y="812528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7</a:t>
            </a:r>
            <a:endParaRPr lang="en-GB" sz="1200" dirty="0"/>
          </a:p>
        </p:txBody>
      </p:sp>
      <p:sp>
        <p:nvSpPr>
          <p:cNvPr id="13" name="12 Elipse"/>
          <p:cNvSpPr/>
          <p:nvPr/>
        </p:nvSpPr>
        <p:spPr>
          <a:xfrm>
            <a:off x="8861414" y="854156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8</a:t>
            </a:r>
            <a:endParaRPr lang="en-GB" sz="1200" dirty="0"/>
          </a:p>
        </p:txBody>
      </p:sp>
      <p:sp>
        <p:nvSpPr>
          <p:cNvPr id="14" name="13 Elipse"/>
          <p:cNvSpPr/>
          <p:nvPr/>
        </p:nvSpPr>
        <p:spPr>
          <a:xfrm>
            <a:off x="8861414" y="486162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3669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980728"/>
            <a:ext cx="96869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-225806" y="4511751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-225806" y="5158418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5</a:t>
            </a:r>
            <a:endParaRPr lang="en-GB" sz="1200" dirty="0"/>
          </a:p>
        </p:txBody>
      </p:sp>
      <p:sp>
        <p:nvSpPr>
          <p:cNvPr id="8" name="7 Elipse"/>
          <p:cNvSpPr/>
          <p:nvPr/>
        </p:nvSpPr>
        <p:spPr>
          <a:xfrm>
            <a:off x="-223209" y="494673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-225806" y="473863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  <p:sp>
        <p:nvSpPr>
          <p:cNvPr id="12" name="11 Elipse"/>
          <p:cNvSpPr/>
          <p:nvPr/>
        </p:nvSpPr>
        <p:spPr>
          <a:xfrm>
            <a:off x="8742573" y="3573016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6321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566574"/>
              </p:ext>
            </p:extLst>
          </p:nvPr>
        </p:nvGraphicFramePr>
        <p:xfrm>
          <a:off x="251520" y="764704"/>
          <a:ext cx="8295059" cy="5548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Worksheet" r:id="rId3" imgW="9982143" imgH="6677077" progId="Excel.Sheet.12">
                  <p:embed/>
                </p:oleObj>
              </mc:Choice>
              <mc:Fallback>
                <p:oleObj name="Worksheet" r:id="rId3" imgW="9982143" imgH="66770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764704"/>
                        <a:ext cx="8295059" cy="5548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065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9483" r="9245" b="19827"/>
          <a:stretch/>
        </p:blipFill>
        <p:spPr bwMode="auto">
          <a:xfrm>
            <a:off x="-1044624" y="693683"/>
            <a:ext cx="10641724" cy="517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31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21014" r="10219" b="30926"/>
          <a:stretch/>
        </p:blipFill>
        <p:spPr bwMode="auto">
          <a:xfrm>
            <a:off x="-540568" y="1700808"/>
            <a:ext cx="10421007" cy="35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9761598" y="1981307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1</a:t>
            </a:r>
            <a:endParaRPr lang="en-GB" sz="1200" dirty="0"/>
          </a:p>
        </p:txBody>
      </p:sp>
      <p:sp>
        <p:nvSpPr>
          <p:cNvPr id="7" name="6 Elipse"/>
          <p:cNvSpPr/>
          <p:nvPr/>
        </p:nvSpPr>
        <p:spPr>
          <a:xfrm>
            <a:off x="9761598" y="2555960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2</a:t>
            </a:r>
            <a:endParaRPr lang="en-GB" sz="1200" dirty="0"/>
          </a:p>
        </p:txBody>
      </p:sp>
      <p:sp>
        <p:nvSpPr>
          <p:cNvPr id="9" name="8 Elipse"/>
          <p:cNvSpPr/>
          <p:nvPr/>
        </p:nvSpPr>
        <p:spPr>
          <a:xfrm>
            <a:off x="9761598" y="3493475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4</a:t>
            </a:r>
            <a:endParaRPr lang="en-GB" sz="1200" dirty="0"/>
          </a:p>
        </p:txBody>
      </p:sp>
      <p:sp>
        <p:nvSpPr>
          <p:cNvPr id="11" name="10 Elipse"/>
          <p:cNvSpPr/>
          <p:nvPr/>
        </p:nvSpPr>
        <p:spPr>
          <a:xfrm>
            <a:off x="9761598" y="2924944"/>
            <a:ext cx="237681" cy="2235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4920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6166</TotalTime>
  <Words>416</Words>
  <Application>Microsoft Office PowerPoint</Application>
  <PresentationFormat>Presentación en pantalla (4:3)</PresentationFormat>
  <Paragraphs>295</Paragraphs>
  <Slides>136</Slides>
  <Notes>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136</vt:i4>
      </vt:variant>
    </vt:vector>
  </HeadingPairs>
  <TitlesOfParts>
    <vt:vector size="139" baseType="lpstr">
      <vt:lpstr>Tema de Office</vt:lpstr>
      <vt:lpstr>Worksheet</vt:lpstr>
      <vt:lpstr>Microsoft Excel 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Enric Staromiejski Torregrosa</dc:creator>
  <cp:lastModifiedBy>Enric Staromiejski Torregrosa</cp:lastModifiedBy>
  <cp:revision>136</cp:revision>
  <dcterms:created xsi:type="dcterms:W3CDTF">2017-07-26T08:01:18Z</dcterms:created>
  <dcterms:modified xsi:type="dcterms:W3CDTF">2017-08-21T21:13:04Z</dcterms:modified>
</cp:coreProperties>
</file>